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Fraunces Extra Bold" panose="020B0604020202020204" charset="0"/>
      <p:regular r:id="rId12"/>
    </p:embeddedFont>
    <p:embeddedFont>
      <p:font typeface="Nobile" panose="020B0604020202020204" charset="0"/>
      <p:regular r:id="rId13"/>
    </p:embeddedFont>
  </p:embeddedFontLst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FF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72" y="1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462676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  <p:txBody>
          <a:bodyPr/>
          <a:lstStyle/>
          <a:p>
            <a:endParaRPr lang="uk-UA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  <p:txBody>
          <a:bodyPr/>
          <a:lstStyle/>
          <a:p>
            <a:endParaRPr lang="uk-UA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EEEE1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FFA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5543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Bad-Boys-Project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60437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05449"/>
                </a:solidFill>
                <a:latin typeface="Nobile" pitchFamily="34" charset="0"/>
                <a:ea typeface="Nobile" pitchFamily="34" charset="-122"/>
                <a:cs typeface="Times New Roman" panose="02020603050405020304" pitchFamily="18" charset="0"/>
              </a:rPr>
              <a:t>Проєкт від Тоніццо Сімоне, Прядка Андрія та Сироти Дениса</a:t>
            </a:r>
            <a:endParaRPr lang="en-US" sz="2000" dirty="0"/>
          </a:p>
        </p:txBody>
      </p:sp>
      <p:sp>
        <p:nvSpPr>
          <p:cNvPr id="5" name="Text 2"/>
          <p:cNvSpPr/>
          <p:nvPr/>
        </p:nvSpPr>
        <p:spPr>
          <a:xfrm>
            <a:off x="6293395" y="4239579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Наш додаток «Personal Media Collection Manager» - це зручна програма для комп'ютера, яка допоможе вам легко впорядкувати власні колекції медіаконтенту: фільмів, ігор, музики та книжок.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Прямокутник 5">
            <a:extLst>
              <a:ext uri="{FF2B5EF4-FFF2-40B4-BE49-F238E27FC236}">
                <a16:creationId xmlns:a16="http://schemas.microsoft.com/office/drawing/2014/main" id="{26B35DA7-2E0A-FEB5-B04A-311BAB4BAE84}"/>
              </a:ext>
            </a:extLst>
          </p:cNvPr>
          <p:cNvSpPr/>
          <p:nvPr/>
        </p:nvSpPr>
        <p:spPr>
          <a:xfrm>
            <a:off x="12846205" y="7794702"/>
            <a:ext cx="1672683" cy="362903"/>
          </a:xfrm>
          <a:prstGeom prst="rect">
            <a:avLst/>
          </a:prstGeom>
          <a:solidFill>
            <a:srgbClr val="FAFFFA"/>
          </a:solidFill>
          <a:ln>
            <a:solidFill>
              <a:srgbClr val="FAFF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62714" y="600313"/>
            <a:ext cx="8367236" cy="6810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50"/>
              </a:lnSpc>
              <a:buNone/>
            </a:pPr>
            <a:r>
              <a:rPr lang="en-US" sz="3200" b="1" dirty="0">
                <a:solidFill>
                  <a:srgbClr val="3B4540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Головна ідея нашого додатку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62714" y="1717238"/>
            <a:ext cx="13104971" cy="697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Ми хочемо створити крутий і простий інструмент для тих, хто втомився від безладу у своїх </a:t>
            </a:r>
            <a:r>
              <a:rPr lang="en-US" sz="2400" dirty="0" err="1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медіа-колекціях</a:t>
            </a:r>
            <a:r>
              <a:rPr lang="en-US" sz="24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- будь то фільми, серіали, ігри, музика чи книги. Наш додаток допоможе тобі з цим, а саме: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62714" y="2779693"/>
            <a:ext cx="108942" cy="108942"/>
          </a:xfrm>
          <a:prstGeom prst="roundRect">
            <a:avLst>
              <a:gd name="adj" fmla="val 419673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uk-UA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1089541" y="2659856"/>
            <a:ext cx="12778145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зручний каталог, де все швидко знайдеш і відфільтруєш;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hape 4"/>
          <p:cNvSpPr/>
          <p:nvPr/>
        </p:nvSpPr>
        <p:spPr>
          <a:xfrm>
            <a:off x="762714" y="3564315"/>
            <a:ext cx="108942" cy="108942"/>
          </a:xfrm>
          <a:prstGeom prst="roundRect">
            <a:avLst>
              <a:gd name="adj" fmla="val 419673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uk-UA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1089541" y="3444478"/>
            <a:ext cx="12778145" cy="697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зберігання всіх деталей про твої улюблені речі: назва, рік, жанр, рейтинг, опис, </a:t>
            </a:r>
            <a:r>
              <a:rPr lang="en-US" sz="2400" dirty="0" err="1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обкладинка</a:t>
            </a:r>
            <a:r>
              <a:rPr lang="en-US" sz="24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- словом, повний фарш;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762714" y="4697670"/>
            <a:ext cx="108942" cy="108942"/>
          </a:xfrm>
          <a:prstGeom prst="roundRect">
            <a:avLst>
              <a:gd name="adj" fmla="val 419673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uk-UA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1089541" y="4577834"/>
            <a:ext cx="12778145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зрозумілі позначки статусу, типу: “вже подивився/граю”, “хочу подивитись/пограти” або “завершено”;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8"/>
          <p:cNvSpPr/>
          <p:nvPr/>
        </p:nvSpPr>
        <p:spPr>
          <a:xfrm>
            <a:off x="762714" y="5482292"/>
            <a:ext cx="108942" cy="108942"/>
          </a:xfrm>
          <a:prstGeom prst="roundRect">
            <a:avLst>
              <a:gd name="adj" fmla="val 419673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uk-UA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1089541" y="5362456"/>
            <a:ext cx="12778145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місце для твоїх особистих нотаток та вражень;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762714" y="6266914"/>
            <a:ext cx="108942" cy="108942"/>
          </a:xfrm>
          <a:prstGeom prst="roundRect">
            <a:avLst>
              <a:gd name="adj" fmla="val 419673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uk-UA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1089541" y="6147078"/>
            <a:ext cx="12778145" cy="6974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цікава статистика колекції (наприклад, скільки наукової фантастики у тебе є, або які ігри ще чекають на проходження);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762714" y="7400270"/>
            <a:ext cx="108942" cy="108942"/>
          </a:xfrm>
          <a:prstGeom prst="roundRect">
            <a:avLst>
              <a:gd name="adj" fmla="val 419673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uk-UA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1089541" y="7280434"/>
            <a:ext cx="12778145" cy="3487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4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можливість легко експортувати чи імпортувати свою базу даних (у форматах CSV, Excel, PDF).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Прямокутник 15">
            <a:extLst>
              <a:ext uri="{FF2B5EF4-FFF2-40B4-BE49-F238E27FC236}">
                <a16:creationId xmlns:a16="http://schemas.microsoft.com/office/drawing/2014/main" id="{ACB97E7D-A383-A5F6-8FEF-3D9E19E248F8}"/>
              </a:ext>
            </a:extLst>
          </p:cNvPr>
          <p:cNvSpPr/>
          <p:nvPr/>
        </p:nvSpPr>
        <p:spPr>
          <a:xfrm>
            <a:off x="12846205" y="7794702"/>
            <a:ext cx="1672683" cy="362903"/>
          </a:xfrm>
          <a:prstGeom prst="rect">
            <a:avLst/>
          </a:prstGeom>
          <a:solidFill>
            <a:srgbClr val="FAFFFA"/>
          </a:solidFill>
          <a:ln>
            <a:solidFill>
              <a:srgbClr val="FAFF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76382" y="582454"/>
            <a:ext cx="7991237" cy="10291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3200" b="1" dirty="0">
                <a:solidFill>
                  <a:srgbClr val="3B4540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З якими труднощами допоможе наш додаток?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599242" y="1960364"/>
            <a:ext cx="7991237" cy="1257776"/>
          </a:xfrm>
          <a:prstGeom prst="roundRect">
            <a:avLst>
              <a:gd name="adj" fmla="val 8724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  <p:txBody>
          <a:bodyPr/>
          <a:lstStyle/>
          <a:p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550041" y="1960364"/>
            <a:ext cx="91440" cy="1257776"/>
          </a:xfrm>
          <a:prstGeom prst="roundRect">
            <a:avLst>
              <a:gd name="adj" fmla="val 162108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32485" y="2046089"/>
            <a:ext cx="3356253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b="1" dirty="0">
                <a:solidFill>
                  <a:srgbClr val="405449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Інформація розкидана будь-де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832485" y="2402086"/>
            <a:ext cx="7547610" cy="526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Часто ми записуємо фільми, ігри чи книги де </a:t>
            </a:r>
            <a:r>
              <a:rPr lang="en-US" dirty="0" err="1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попало</a:t>
            </a: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- у нотатках, табличках Excel або навіть у звичайних блокнотах. Це ж незручно, та й жодної статистики не отримаєш!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576382" y="3281005"/>
            <a:ext cx="7991237" cy="1521143"/>
          </a:xfrm>
          <a:prstGeom prst="roundRect">
            <a:avLst>
              <a:gd name="adj" fmla="val 7214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  <p:txBody>
          <a:bodyPr/>
          <a:lstStyle/>
          <a:p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553522" y="3281005"/>
            <a:ext cx="91440" cy="1521143"/>
          </a:xfrm>
          <a:prstGeom prst="roundRect">
            <a:avLst>
              <a:gd name="adj" fmla="val 162108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832485" y="3468529"/>
            <a:ext cx="2357557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b="1" dirty="0">
                <a:solidFill>
                  <a:srgbClr val="405449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Хочеться приватності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832485" y="3824526"/>
            <a:ext cx="754761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Більшість сучасних сервісів (як от Letterboxd, MyAnimeList, Goodreads) працюють онлайн і вимагають реєстрації. А що, як ти цінуєш повну приватність і не хочеш світити свої колекції?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576382" y="4966811"/>
            <a:ext cx="7991237" cy="1257776"/>
          </a:xfrm>
          <a:prstGeom prst="roundRect">
            <a:avLst>
              <a:gd name="adj" fmla="val 8724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  <p:txBody>
          <a:bodyPr/>
          <a:lstStyle/>
          <a:p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10"/>
          <p:cNvSpPr/>
          <p:nvPr/>
        </p:nvSpPr>
        <p:spPr>
          <a:xfrm>
            <a:off x="553522" y="4966811"/>
            <a:ext cx="91440" cy="1257776"/>
          </a:xfrm>
          <a:prstGeom prst="roundRect">
            <a:avLst>
              <a:gd name="adj" fmla="val 162108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832485" y="5154335"/>
            <a:ext cx="3685342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b="1" dirty="0">
                <a:solidFill>
                  <a:srgbClr val="405449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Важко щось знайти у великій купі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832485" y="5510332"/>
            <a:ext cx="7547610" cy="526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Коли колекція розростається, знайти щось конкретне без нормального пошуку чи фільтрів стає справжнім випробуванням.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576382" y="6389250"/>
            <a:ext cx="8014097" cy="1405451"/>
          </a:xfrm>
          <a:prstGeom prst="roundRect">
            <a:avLst>
              <a:gd name="adj" fmla="val 8724"/>
            </a:avLst>
          </a:prstGeom>
          <a:solidFill>
            <a:srgbClr val="FAFFFA"/>
          </a:solidFill>
          <a:ln w="22860">
            <a:solidFill>
              <a:srgbClr val="CED9CE"/>
            </a:solidFill>
            <a:prstDash val="solid"/>
          </a:ln>
        </p:spPr>
        <p:txBody>
          <a:bodyPr/>
          <a:lstStyle/>
          <a:p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hape 14"/>
          <p:cNvSpPr/>
          <p:nvPr/>
        </p:nvSpPr>
        <p:spPr>
          <a:xfrm>
            <a:off x="573458" y="6444345"/>
            <a:ext cx="91440" cy="1257776"/>
          </a:xfrm>
          <a:prstGeom prst="roundRect">
            <a:avLst>
              <a:gd name="adj" fmla="val 162108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832485" y="6576774"/>
            <a:ext cx="3571875" cy="2572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b="1" dirty="0">
                <a:solidFill>
                  <a:srgbClr val="405449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Додатки лише для чогось одного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832485" y="6932771"/>
            <a:ext cx="7547610" cy="5267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Існуючі програми зазвичай вузькоспеціалізовані: або тільки для фільмів, або тільки для книжок. А наш додаток дозволяє тримати все, що завгодно, в одному місці!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Прямокутник 19">
            <a:extLst>
              <a:ext uri="{FF2B5EF4-FFF2-40B4-BE49-F238E27FC236}">
                <a16:creationId xmlns:a16="http://schemas.microsoft.com/office/drawing/2014/main" id="{ABF80B9A-DBE1-D2AF-46E1-FC3960100A86}"/>
              </a:ext>
            </a:extLst>
          </p:cNvPr>
          <p:cNvSpPr/>
          <p:nvPr/>
        </p:nvSpPr>
        <p:spPr>
          <a:xfrm>
            <a:off x="12846205" y="7794702"/>
            <a:ext cx="1672683" cy="362903"/>
          </a:xfrm>
          <a:prstGeom prst="rect">
            <a:avLst/>
          </a:prstGeom>
          <a:solidFill>
            <a:srgbClr val="FAFFFA"/>
          </a:solidFill>
          <a:ln>
            <a:solidFill>
              <a:srgbClr val="FAFF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1" name="Image 0" descr="preencoded.png">
            <a:extLst>
              <a:ext uri="{FF2B5EF4-FFF2-40B4-BE49-F238E27FC236}">
                <a16:creationId xmlns:a16="http://schemas.microsoft.com/office/drawing/2014/main" id="{6C21713D-7CB3-E80F-9985-413C4AD0B8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0309" y="578644"/>
            <a:ext cx="6394133" cy="5092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2800" b="1" dirty="0">
                <a:solidFill>
                  <a:srgbClr val="3B4540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Кому це потрібно і що він вміє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70309" y="1495187"/>
            <a:ext cx="4073604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800" b="1" dirty="0">
                <a:solidFill>
                  <a:srgbClr val="3B4540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Хто буде користуватися застосунком?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570309" y="1912620"/>
            <a:ext cx="6546175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b="1" dirty="0" err="1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Кіномани</a:t>
            </a: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- ті, хто постійно веде списки переглянутих або запланованих фільмів та серіалів.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70309" y="2491145"/>
            <a:ext cx="6546175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b="1" dirty="0" err="1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Геймери</a:t>
            </a: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- для каталогізації ігор, щоб відмічати, які вже пройдені, а які ще чекають свого часу.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70309" y="3069669"/>
            <a:ext cx="6546175" cy="260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b="1" dirty="0" err="1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Меломани</a:t>
            </a: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- для зручної організації музичних альбомів та треків.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570309" y="3387447"/>
            <a:ext cx="6546175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b="1" dirty="0" err="1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Книголюби</a:t>
            </a: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- створять власну електронну бібліотеку з особистими коментарями та рейтингами.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70309" y="3965972"/>
            <a:ext cx="6546175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b="1" dirty="0" err="1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Колекціонери</a:t>
            </a: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- для всіх, хто просто любить вести облік своїх колекцій, чи то для організації, чи для архівування.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521535" y="1495187"/>
            <a:ext cx="3429714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800" b="1" dirty="0">
                <a:solidFill>
                  <a:srgbClr val="3B4540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Що ми очікуємо від застосунку?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21535" y="1912620"/>
            <a:ext cx="2768560" cy="2545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2400" b="1" dirty="0">
                <a:solidFill>
                  <a:srgbClr val="3B4540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Функціонал, який здивує: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521535" y="2330053"/>
            <a:ext cx="6546175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b="1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Авторизація</a:t>
            </a: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(щоб кожен мав свою унікальну базу даних, а кілька людей могли користуватися додатком окремо).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521535" y="2908578"/>
            <a:ext cx="6546175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b="1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Медіакаталог з категоріями</a:t>
            </a: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(Фільми, Ігри, Музика, </a:t>
            </a:r>
            <a:r>
              <a:rPr lang="en-US" dirty="0" err="1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Книги</a:t>
            </a: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- все на своїх місцях).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521535" y="3487103"/>
            <a:ext cx="6546175" cy="260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b="1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Картка для кожного медіа-елемента</a:t>
            </a: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з усіма деталями: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521535" y="3804880"/>
            <a:ext cx="6546175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lvl="1" indent="-342900" algn="l">
              <a:lnSpc>
                <a:spcPts val="2050"/>
              </a:lnSpc>
              <a:buSzPct val="100000"/>
              <a:buChar char="•"/>
            </a:pP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назва, рік випуску, жанр, автор/режисер/виконавець, опис, рейтинг і, звісно, ваші особисті нотатки;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7521535" y="4383405"/>
            <a:ext cx="6546175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685800" lvl="1" indent="-342900" algn="l">
              <a:lnSpc>
                <a:spcPts val="2050"/>
              </a:lnSpc>
              <a:buSzPct val="100000"/>
              <a:buChar char="•"/>
            </a:pP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зображення обкладинки (можна завантажити з телефону або автоматично знайти в інтернеті).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7521535" y="4961930"/>
            <a:ext cx="6546175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b="1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Зручний пошук та фільтри</a:t>
            </a: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(за жанром, роком, статусом, </a:t>
            </a:r>
            <a:r>
              <a:rPr lang="en-US" dirty="0" err="1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рейтингом</a:t>
            </a: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- знайдіть все, що треба).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7521535" y="5540454"/>
            <a:ext cx="6546175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b="1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Статусні мітки</a:t>
            </a: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: "Вже переглянув/завершив", "Зараз дивлюся/граю", "Планую подивитися/пограти".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521535" y="6118979"/>
            <a:ext cx="6546175" cy="52149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b="1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Цікава статистика</a:t>
            </a: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: скільки всього медіа, які жанри найпопулярніші, графіки рейтингів.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521535" y="6697504"/>
            <a:ext cx="6546175" cy="260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b="1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Експорт у CSV/Excel</a:t>
            </a: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- для безпечного збереження або глибокого аналізу.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7521535" y="7015282"/>
            <a:ext cx="6546175" cy="260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b="1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PDF-звіти</a:t>
            </a: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(наприклад, "Моя фільмотека 2025" - це ж чудово!).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7521535" y="7333059"/>
            <a:ext cx="6546175" cy="2607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b="1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Імпорт даних з файлів</a:t>
            </a: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(щоб швидко додати велику колекцію).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Прямокутник 21">
            <a:extLst>
              <a:ext uri="{FF2B5EF4-FFF2-40B4-BE49-F238E27FC236}">
                <a16:creationId xmlns:a16="http://schemas.microsoft.com/office/drawing/2014/main" id="{75757F52-2BA8-64AF-9814-296E0035CA5A}"/>
              </a:ext>
            </a:extLst>
          </p:cNvPr>
          <p:cNvSpPr/>
          <p:nvPr/>
        </p:nvSpPr>
        <p:spPr>
          <a:xfrm>
            <a:off x="12846205" y="7794702"/>
            <a:ext cx="1672683" cy="362903"/>
          </a:xfrm>
          <a:prstGeom prst="rect">
            <a:avLst/>
          </a:prstGeom>
          <a:solidFill>
            <a:srgbClr val="FAFFFA"/>
          </a:solidFill>
          <a:ln>
            <a:solidFill>
              <a:srgbClr val="FAFF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6977" y="454223"/>
            <a:ext cx="5498068" cy="5151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50"/>
              </a:lnSpc>
              <a:buNone/>
            </a:pPr>
            <a:r>
              <a:rPr lang="en-US" sz="4000" b="1" dirty="0">
                <a:solidFill>
                  <a:srgbClr val="3B4540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Нефункціональні вимоги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576977" y="1299091"/>
            <a:ext cx="6655832" cy="2136815"/>
          </a:xfrm>
          <a:prstGeom prst="roundRect">
            <a:avLst>
              <a:gd name="adj" fmla="val 6944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41759" y="1463873"/>
            <a:ext cx="494586" cy="494586"/>
          </a:xfrm>
          <a:prstGeom prst="roundRect">
            <a:avLst>
              <a:gd name="adj" fmla="val 18486341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729" y="1572101"/>
            <a:ext cx="222528" cy="278130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41759" y="2123242"/>
            <a:ext cx="2100620" cy="25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b="1" dirty="0">
                <a:solidFill>
                  <a:srgbClr val="405449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Зручний інтерфейс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41759" y="2479596"/>
            <a:ext cx="6326267" cy="791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Хочемо, щоб програма була сучасною та зрозумілою! На WPF з MVVM, звичайно. Ви зможете легко переглядати свої колекції у вигляді списків, карток та бачити всю статистику.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397591" y="1299091"/>
            <a:ext cx="6655832" cy="2136815"/>
          </a:xfrm>
          <a:prstGeom prst="roundRect">
            <a:avLst>
              <a:gd name="adj" fmla="val 6944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7562374" y="1463873"/>
            <a:ext cx="494586" cy="494586"/>
          </a:xfrm>
          <a:prstGeom prst="roundRect">
            <a:avLst>
              <a:gd name="adj" fmla="val 18486341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8343" y="1572101"/>
            <a:ext cx="222528" cy="278130"/>
          </a:xfrm>
          <a:prstGeom prst="rect">
            <a:avLst/>
          </a:prstGeom>
        </p:spPr>
      </p:pic>
      <p:sp>
        <p:nvSpPr>
          <p:cNvPr id="11" name="Text 7"/>
          <p:cNvSpPr/>
          <p:nvPr/>
        </p:nvSpPr>
        <p:spPr>
          <a:xfrm>
            <a:off x="7562374" y="2123242"/>
            <a:ext cx="2132409" cy="25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b="1" dirty="0">
                <a:solidFill>
                  <a:srgbClr val="405449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Надійна база даних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8"/>
          <p:cNvSpPr/>
          <p:nvPr/>
        </p:nvSpPr>
        <p:spPr>
          <a:xfrm>
            <a:off x="7562374" y="2479596"/>
            <a:ext cx="6326267" cy="791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Для зберігання ваших даних пропонуємо SQLite - це ідеально для тих, кому потрібна мобільність. Або SQL Server Express, якщо ви плануєте ділитися колекціями з іншими.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9"/>
          <p:cNvSpPr/>
          <p:nvPr/>
        </p:nvSpPr>
        <p:spPr>
          <a:xfrm>
            <a:off x="576977" y="3600688"/>
            <a:ext cx="6655832" cy="2136815"/>
          </a:xfrm>
          <a:prstGeom prst="roundRect">
            <a:avLst>
              <a:gd name="adj" fmla="val 6944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Shape 10"/>
          <p:cNvSpPr/>
          <p:nvPr/>
        </p:nvSpPr>
        <p:spPr>
          <a:xfrm>
            <a:off x="741759" y="3765471"/>
            <a:ext cx="494586" cy="494586"/>
          </a:xfrm>
          <a:prstGeom prst="roundRect">
            <a:avLst>
              <a:gd name="adj" fmla="val 18486341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7729" y="3873698"/>
            <a:ext cx="222528" cy="278130"/>
          </a:xfrm>
          <a:prstGeom prst="rect">
            <a:avLst/>
          </a:prstGeom>
        </p:spPr>
      </p:pic>
      <p:sp>
        <p:nvSpPr>
          <p:cNvPr id="16" name="Text 11"/>
          <p:cNvSpPr/>
          <p:nvPr/>
        </p:nvSpPr>
        <p:spPr>
          <a:xfrm>
            <a:off x="741759" y="4424839"/>
            <a:ext cx="2452807" cy="25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b="1" dirty="0">
                <a:solidFill>
                  <a:srgbClr val="405449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Entity Framework Core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Text 12"/>
          <p:cNvSpPr/>
          <p:nvPr/>
        </p:nvSpPr>
        <p:spPr>
          <a:xfrm>
            <a:off x="741759" y="4781193"/>
            <a:ext cx="6326267" cy="527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Цей інструмент допоможе нам легко і швидко додавати, редагувати та видаляти всі ваші медіа-елементи.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Shape 13"/>
          <p:cNvSpPr/>
          <p:nvPr/>
        </p:nvSpPr>
        <p:spPr>
          <a:xfrm>
            <a:off x="7397591" y="3600688"/>
            <a:ext cx="6655832" cy="2136815"/>
          </a:xfrm>
          <a:prstGeom prst="roundRect">
            <a:avLst>
              <a:gd name="adj" fmla="val 6944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Shape 14"/>
          <p:cNvSpPr/>
          <p:nvPr/>
        </p:nvSpPr>
        <p:spPr>
          <a:xfrm>
            <a:off x="7562374" y="3765471"/>
            <a:ext cx="494586" cy="494586"/>
          </a:xfrm>
          <a:prstGeom prst="roundRect">
            <a:avLst>
              <a:gd name="adj" fmla="val 18486341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98343" y="3873698"/>
            <a:ext cx="222528" cy="278130"/>
          </a:xfrm>
          <a:prstGeom prst="rect">
            <a:avLst/>
          </a:prstGeom>
        </p:spPr>
      </p:pic>
      <p:sp>
        <p:nvSpPr>
          <p:cNvPr id="21" name="Text 15"/>
          <p:cNvSpPr/>
          <p:nvPr/>
        </p:nvSpPr>
        <p:spPr>
          <a:xfrm>
            <a:off x="7562374" y="4424839"/>
            <a:ext cx="3080623" cy="25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b="1" dirty="0">
                <a:solidFill>
                  <a:srgbClr val="405449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ADO.NET для великих справ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Text 16"/>
          <p:cNvSpPr/>
          <p:nvPr/>
        </p:nvSpPr>
        <p:spPr>
          <a:xfrm>
            <a:off x="7562374" y="4781193"/>
            <a:ext cx="6326267" cy="7915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Коли потрібно буде швидко імпортувати чи експортувати багато даних, або порахувати цікаву статистику, ADO.NET прийде на допомогу, забезпечуючи максимальну швидкість.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Shape 17"/>
          <p:cNvSpPr/>
          <p:nvPr/>
        </p:nvSpPr>
        <p:spPr>
          <a:xfrm>
            <a:off x="576977" y="5902285"/>
            <a:ext cx="6655832" cy="1872972"/>
          </a:xfrm>
          <a:prstGeom prst="roundRect">
            <a:avLst>
              <a:gd name="adj" fmla="val 7922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Shape 18"/>
          <p:cNvSpPr/>
          <p:nvPr/>
        </p:nvSpPr>
        <p:spPr>
          <a:xfrm>
            <a:off x="741759" y="6067068"/>
            <a:ext cx="494586" cy="494586"/>
          </a:xfrm>
          <a:prstGeom prst="roundRect">
            <a:avLst>
              <a:gd name="adj" fmla="val 18486341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77729" y="6175296"/>
            <a:ext cx="222528" cy="278130"/>
          </a:xfrm>
          <a:prstGeom prst="rect">
            <a:avLst/>
          </a:prstGeom>
        </p:spPr>
      </p:pic>
      <p:sp>
        <p:nvSpPr>
          <p:cNvPr id="26" name="Text 19"/>
          <p:cNvSpPr/>
          <p:nvPr/>
        </p:nvSpPr>
        <p:spPr>
          <a:xfrm>
            <a:off x="741759" y="6726436"/>
            <a:ext cx="2060853" cy="25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b="1" dirty="0">
                <a:solidFill>
                  <a:srgbClr val="405449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Безпека даних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 20"/>
          <p:cNvSpPr/>
          <p:nvPr/>
        </p:nvSpPr>
        <p:spPr>
          <a:xfrm>
            <a:off x="741759" y="7082790"/>
            <a:ext cx="6326267" cy="527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Ми подбаємо про те, щоб ваші паролі були надійно захищені за допомогою хешування. Ніхто сторонній не зможе до них дістатися!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Shape 21"/>
          <p:cNvSpPr/>
          <p:nvPr/>
        </p:nvSpPr>
        <p:spPr>
          <a:xfrm>
            <a:off x="7397591" y="5902285"/>
            <a:ext cx="6655832" cy="1872972"/>
          </a:xfrm>
          <a:prstGeom prst="roundRect">
            <a:avLst>
              <a:gd name="adj" fmla="val 7922"/>
            </a:avLst>
          </a:prstGeom>
          <a:solidFill>
            <a:srgbClr val="E8F3E8"/>
          </a:solidFill>
          <a:ln/>
        </p:spPr>
        <p:txBody>
          <a:bodyPr/>
          <a:lstStyle/>
          <a:p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Shape 22"/>
          <p:cNvSpPr/>
          <p:nvPr/>
        </p:nvSpPr>
        <p:spPr>
          <a:xfrm>
            <a:off x="7562374" y="6067068"/>
            <a:ext cx="494586" cy="494586"/>
          </a:xfrm>
          <a:prstGeom prst="roundRect">
            <a:avLst>
              <a:gd name="adj" fmla="val 18486341"/>
            </a:avLst>
          </a:prstGeom>
          <a:solidFill>
            <a:srgbClr val="438951"/>
          </a:solidFill>
          <a:ln/>
        </p:spPr>
        <p:txBody>
          <a:bodyPr/>
          <a:lstStyle/>
          <a:p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98343" y="6175296"/>
            <a:ext cx="222528" cy="278130"/>
          </a:xfrm>
          <a:prstGeom prst="rect">
            <a:avLst/>
          </a:prstGeom>
        </p:spPr>
      </p:pic>
      <p:sp>
        <p:nvSpPr>
          <p:cNvPr id="31" name="Text 23"/>
          <p:cNvSpPr/>
          <p:nvPr/>
        </p:nvSpPr>
        <p:spPr>
          <a:xfrm>
            <a:off x="7562374" y="6726436"/>
            <a:ext cx="2060853" cy="2575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b="1" dirty="0">
                <a:solidFill>
                  <a:srgbClr val="405449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Швидкість роботи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2" name="Text 24"/>
          <p:cNvSpPr/>
          <p:nvPr/>
        </p:nvSpPr>
        <p:spPr>
          <a:xfrm>
            <a:off x="7562374" y="7082790"/>
            <a:ext cx="6326267" cy="5276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Навіть якщо у вас буде кілька тисяч записів, додаток працюватиме без жодних </a:t>
            </a:r>
            <a:r>
              <a:rPr lang="en-US" dirty="0" err="1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затримок</a:t>
            </a:r>
            <a:r>
              <a:rPr lang="en-US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- обіцяємо, все літатиме!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3" name="Прямокутник 32">
            <a:extLst>
              <a:ext uri="{FF2B5EF4-FFF2-40B4-BE49-F238E27FC236}">
                <a16:creationId xmlns:a16="http://schemas.microsoft.com/office/drawing/2014/main" id="{71EAFB33-9222-2D49-0673-D3036C7698A0}"/>
              </a:ext>
            </a:extLst>
          </p:cNvPr>
          <p:cNvSpPr/>
          <p:nvPr/>
        </p:nvSpPr>
        <p:spPr>
          <a:xfrm>
            <a:off x="12846205" y="7794702"/>
            <a:ext cx="1672683" cy="362903"/>
          </a:xfrm>
          <a:prstGeom prst="rect">
            <a:avLst/>
          </a:prstGeom>
          <a:solidFill>
            <a:srgbClr val="FAFFFA"/>
          </a:solidFill>
          <a:ln>
            <a:solidFill>
              <a:srgbClr val="FAFF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4494" y="884039"/>
            <a:ext cx="6090761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3600" b="1" dirty="0">
                <a:solidFill>
                  <a:srgbClr val="3B4540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Огляд схожих програм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14494" y="2032159"/>
            <a:ext cx="4069437" cy="637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B4540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Letterboxd (онлайн-платформа для фанів кіно)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14494" y="2873931"/>
            <a:ext cx="4069437" cy="1306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38951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Що класно:</a:t>
            </a: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має гарний інтерфейс, круті соціальні функції (можна підписуватися, коментувати, створювати списки).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14494" y="4364474"/>
            <a:ext cx="4069437" cy="1306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Що не дуже:</a:t>
            </a: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працює лише з фільмами; завжди потрібен інтернет; деякі можливості платні; немає можливості зберігати дані локально.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14494" y="5855018"/>
            <a:ext cx="4069437" cy="1306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Головне: тут можна створювати свої списки фільмів, оцінювати їх, писати відгуки та спілкуватися з іншими кіноманами.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5289471" y="2032159"/>
            <a:ext cx="4068008" cy="637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B4540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Goodreads (онлайн-сервіс для книголюбів від Amazon)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289471" y="2873931"/>
            <a:ext cx="4068008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38951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Що класно:</a:t>
            </a: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величезна бібліотека книжок, круті рекомендації та багато відгуків.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5289471" y="4037767"/>
            <a:ext cx="4068008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Що не дуже:</a:t>
            </a: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суто для книжок; без інтернету не працює; реклами там не бракує.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289471" y="5201603"/>
            <a:ext cx="4068008" cy="13068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Головне: допомагає відстежувати прогрес читання, оцінювати книжки, створювати списки та спілкуватися з іншими читачами.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9863018" y="2032159"/>
            <a:ext cx="4068008" cy="956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3B4540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GCstar (безкоштовна десктопна програма для каталогізації)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9863018" y="3192780"/>
            <a:ext cx="4068008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38951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Що класно:</a:t>
            </a: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підтримує різні види колекцій (фільми, ігри, музика, комікси тощо).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9863018" y="4356616"/>
            <a:ext cx="4068008" cy="98012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FF0000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Що не дуже:</a:t>
            </a: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 виглядає трохи старомодно; розробка вже не така активна; звіти досить простенькі.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9863018" y="5520452"/>
            <a:ext cx="4068008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Головне: каталогізація з тегами та зручним пошуком, прості звіти.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Прямокутник 14">
            <a:extLst>
              <a:ext uri="{FF2B5EF4-FFF2-40B4-BE49-F238E27FC236}">
                <a16:creationId xmlns:a16="http://schemas.microsoft.com/office/drawing/2014/main" id="{8B3297DD-6C36-1F93-27B7-96CCF5D3CFB6}"/>
              </a:ext>
            </a:extLst>
          </p:cNvPr>
          <p:cNvSpPr/>
          <p:nvPr/>
        </p:nvSpPr>
        <p:spPr>
          <a:xfrm>
            <a:off x="12846205" y="7794702"/>
            <a:ext cx="1672683" cy="362903"/>
          </a:xfrm>
          <a:prstGeom prst="rect">
            <a:avLst/>
          </a:prstGeom>
          <a:solidFill>
            <a:srgbClr val="FAFFFA"/>
          </a:solidFill>
          <a:ln>
            <a:solidFill>
              <a:srgbClr val="FAFF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246471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B4540"/>
                </a:solidFill>
                <a:latin typeface="Fraunces Extra Bold" pitchFamily="34" charset="0"/>
                <a:ea typeface="Fraunces Extra Bold" pitchFamily="34" charset="-122"/>
                <a:cs typeface="Fraunces Extra Bold" pitchFamily="34" charset="-120"/>
              </a:rPr>
              <a:t>Наші висновки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1133951" y="3550563"/>
            <a:ext cx="7216259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Більшість програм, що ми розглянули, або працюють онлайн і заточені під щось одне (як Letterboxd чи Goodreads), або ж вони універсальні, але вже відверто старі та незручні (як GCstar). А наш додаток буде зовсім іншим: він працюватиме без інтернету, підтримуватиме різні типи колекцій, виглядатиме сучасно і дбатиме про вашу приватність.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2"/>
          <p:cNvSpPr/>
          <p:nvPr/>
        </p:nvSpPr>
        <p:spPr>
          <a:xfrm>
            <a:off x="793790" y="3295412"/>
            <a:ext cx="30480" cy="2687717"/>
          </a:xfrm>
          <a:prstGeom prst="rect">
            <a:avLst/>
          </a:prstGeom>
          <a:solidFill>
            <a:srgbClr val="438951"/>
          </a:solidFill>
          <a:ln/>
        </p:spPr>
        <p:txBody>
          <a:bodyPr/>
          <a:lstStyle/>
          <a:p>
            <a:endParaRPr lang="uk-UA"/>
          </a:p>
        </p:txBody>
      </p:sp>
      <p:sp>
        <p:nvSpPr>
          <p:cNvPr id="6" name="Прямокутник 5">
            <a:extLst>
              <a:ext uri="{FF2B5EF4-FFF2-40B4-BE49-F238E27FC236}">
                <a16:creationId xmlns:a16="http://schemas.microsoft.com/office/drawing/2014/main" id="{ABA6C6CE-A92F-985E-8DE6-3394119E357C}"/>
              </a:ext>
            </a:extLst>
          </p:cNvPr>
          <p:cNvSpPr/>
          <p:nvPr/>
        </p:nvSpPr>
        <p:spPr>
          <a:xfrm>
            <a:off x="12846205" y="7794702"/>
            <a:ext cx="1672683" cy="362903"/>
          </a:xfrm>
          <a:prstGeom prst="rect">
            <a:avLst/>
          </a:prstGeom>
          <a:solidFill>
            <a:srgbClr val="FAFFFA"/>
          </a:solidFill>
          <a:ln>
            <a:solidFill>
              <a:srgbClr val="FAFF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pic>
        <p:nvPicPr>
          <p:cNvPr id="7" name="Picture 2" descr="Головна - Вступна кампанія ЛНУ імені Івана Франка">
            <a:extLst>
              <a:ext uri="{FF2B5EF4-FFF2-40B4-BE49-F238E27FC236}">
                <a16:creationId xmlns:a16="http://schemas.microsoft.com/office/drawing/2014/main" id="{09880574-DF37-9EDD-F0A7-A8FBAE60C2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1684" y="2051824"/>
            <a:ext cx="6238716" cy="4679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47474" y="758190"/>
            <a:ext cx="6574155" cy="6674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3600" b="1" dirty="0">
                <a:solidFill>
                  <a:srgbClr val="3B4540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Архітектура застосунку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47474" y="1959412"/>
            <a:ext cx="4198501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3B4540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Як виглядає наша база даних: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47474" y="2506504"/>
            <a:ext cx="6307217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Користувачі (Id, Ім'я користувача, Хеш пароля, Роль)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47474" y="2922865"/>
            <a:ext cx="6307217" cy="102512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Медіафайли (Id, Назва, Рік, Тип, Жанр, Автор, Опис, Рейтинг, Статус, Шлях до обкладинки, Id користувача)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47474" y="4022646"/>
            <a:ext cx="6307217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Теги (Id, Назва, Id медіафайлу)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47474" y="4439007"/>
            <a:ext cx="6307217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Журнал подій (Id, Дія, Дата, Id користувача, Id медіафайлу)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583329" y="1959412"/>
            <a:ext cx="4605338" cy="3336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00" b="1" dirty="0">
                <a:solidFill>
                  <a:srgbClr val="3B4540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Головні екрани програми (WPF):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583329" y="2506504"/>
            <a:ext cx="6307217" cy="3417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Вхід / Реєстрація — щоб потрапити до своєї колекції.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83329" y="2922865"/>
            <a:ext cx="6307217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Основна панель — тут будуть списки ваших медіа з фільтрами та пошуком.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583329" y="3680936"/>
            <a:ext cx="6307217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Картка медіа — детальна інформація, можливість редагування, додавання обкладинки.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583329" y="4439007"/>
            <a:ext cx="6307217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Додати / Імпортувати — швидке внесення даних (вручну або з CSV-файлу).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583329" y="5197078"/>
            <a:ext cx="6307217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Статистика — покаже діаграми та графіки (наприклад, скільки у вас медіа за жанрами).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583329" y="5955149"/>
            <a:ext cx="6307217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Експорт / Імпорт — збережіть або завантажте дані у форматах PDF/Excel/CSV.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7583329" y="6713220"/>
            <a:ext cx="6307217" cy="6834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Налаштування користувача — ваш профіль, резервні копії.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Прямокутник 15">
            <a:extLst>
              <a:ext uri="{FF2B5EF4-FFF2-40B4-BE49-F238E27FC236}">
                <a16:creationId xmlns:a16="http://schemas.microsoft.com/office/drawing/2014/main" id="{D8D607CE-3062-2EFF-EEE7-0C27D65F37A4}"/>
              </a:ext>
            </a:extLst>
          </p:cNvPr>
          <p:cNvSpPr/>
          <p:nvPr/>
        </p:nvSpPr>
        <p:spPr>
          <a:xfrm>
            <a:off x="12846205" y="7794702"/>
            <a:ext cx="1672683" cy="362903"/>
          </a:xfrm>
          <a:prstGeom prst="rect">
            <a:avLst/>
          </a:prstGeom>
          <a:solidFill>
            <a:srgbClr val="FAFFFA"/>
          </a:solidFill>
          <a:ln>
            <a:solidFill>
              <a:srgbClr val="FAFF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767953"/>
            <a:ext cx="7136487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3600" b="1" dirty="0">
                <a:solidFill>
                  <a:srgbClr val="3B4540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Що можна додати далі?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800" y="1781413"/>
            <a:ext cx="340162" cy="42529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30906" y="1816894"/>
            <a:ext cx="455533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Інтеграція з онлайн-сервісами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530906" y="2307312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Щоб не вводити все вручну, можна підключитись до таких баз, як OMDb (для фільмів) чи IGDB (для ігор), і інформація підтягуватиметься автоматично.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800" y="3814167"/>
            <a:ext cx="340162" cy="42529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530906" y="3849648"/>
            <a:ext cx="455914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QR-коди для зручного доступу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530906" y="4340066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Можна генерувати QR-коди для ваших колекцій, щоб легко ділитися ними з друзями або швидко знаходити потрібні записи.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800" y="5846921"/>
            <a:ext cx="340162" cy="42529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530906" y="5882402"/>
            <a:ext cx="50338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000" b="1" dirty="0">
                <a:solidFill>
                  <a:srgbClr val="405449"/>
                </a:solidFill>
                <a:latin typeface="Times New Roman" panose="02020603050405020304" pitchFamily="18" charset="0"/>
                <a:ea typeface="Fraunces Extra Bold" pitchFamily="34" charset="-122"/>
                <a:cs typeface="Times New Roman" panose="02020603050405020304" pitchFamily="18" charset="0"/>
              </a:rPr>
              <a:t>Синхронізація між комп'ютерами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530906" y="6372820"/>
            <a:ext cx="681930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000" dirty="0">
                <a:solidFill>
                  <a:srgbClr val="405449"/>
                </a:solidFill>
                <a:latin typeface="Times New Roman" panose="02020603050405020304" pitchFamily="18" charset="0"/>
                <a:ea typeface="Nobile" pitchFamily="34" charset="-122"/>
                <a:cs typeface="Times New Roman" panose="02020603050405020304" pitchFamily="18" charset="0"/>
              </a:rPr>
              <a:t>Налаштувати легку синхронізацію даних між різними ПК у вашій локальній мережі, щоб колекція завжди була актуальною.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Прямокутник 12">
            <a:extLst>
              <a:ext uri="{FF2B5EF4-FFF2-40B4-BE49-F238E27FC236}">
                <a16:creationId xmlns:a16="http://schemas.microsoft.com/office/drawing/2014/main" id="{BEE55C9A-C4C9-D435-B675-40B65000CD64}"/>
              </a:ext>
            </a:extLst>
          </p:cNvPr>
          <p:cNvSpPr/>
          <p:nvPr/>
        </p:nvSpPr>
        <p:spPr>
          <a:xfrm>
            <a:off x="12846205" y="7794702"/>
            <a:ext cx="1672683" cy="362903"/>
          </a:xfrm>
          <a:prstGeom prst="rect">
            <a:avLst/>
          </a:prstGeom>
          <a:solidFill>
            <a:srgbClr val="FAFFFA"/>
          </a:solidFill>
          <a:ln>
            <a:solidFill>
              <a:srgbClr val="FAFFFA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Image 0" descr="preencoded.png">
            <a:extLst>
              <a:ext uri="{FF2B5EF4-FFF2-40B4-BE49-F238E27FC236}">
                <a16:creationId xmlns:a16="http://schemas.microsoft.com/office/drawing/2014/main" id="{E405A5CE-EAE6-A542-5C15-C954B0FBB3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Офіс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1268</Words>
  <Application>Microsoft Office PowerPoint</Application>
  <PresentationFormat>Довільний</PresentationFormat>
  <Paragraphs>98</Paragraphs>
  <Slides>9</Slides>
  <Notes>9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9</vt:i4>
      </vt:variant>
    </vt:vector>
  </HeadingPairs>
  <TitlesOfParts>
    <vt:vector size="14" baseType="lpstr">
      <vt:lpstr>Arial</vt:lpstr>
      <vt:lpstr>Fraunces Extra Bold</vt:lpstr>
      <vt:lpstr>Nobile</vt:lpstr>
      <vt:lpstr>Times New Roman</vt:lpstr>
      <vt:lpstr>Office Theme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Андрій</dc:creator>
  <cp:lastModifiedBy>Прядко Андрій</cp:lastModifiedBy>
  <cp:revision>2</cp:revision>
  <dcterms:created xsi:type="dcterms:W3CDTF">2025-09-24T21:19:00Z</dcterms:created>
  <dcterms:modified xsi:type="dcterms:W3CDTF">2025-09-24T21:42:00Z</dcterms:modified>
</cp:coreProperties>
</file>